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7" r:id="rId3"/>
    <p:sldId id="266" r:id="rId4"/>
    <p:sldId id="268" r:id="rId5"/>
    <p:sldId id="27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55"/>
    <p:restoredTop sz="96208"/>
  </p:normalViewPr>
  <p:slideViewPr>
    <p:cSldViewPr snapToGrid="0" snapToObjects="1">
      <p:cViewPr varScale="1">
        <p:scale>
          <a:sx n="80" d="100"/>
          <a:sy n="80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FEA46-7622-1C4D-9750-0A2EE5DC1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38B3A-6238-824B-B50B-4312E931F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FD99B-619C-124F-B9F3-F14CAF268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8535-2BC8-5144-B9F9-730B2D64DD4F}" type="datetimeFigureOut">
              <a:rPr lang="en-US" smtClean="0"/>
              <a:t>11/17/21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000B1-F543-1141-92EF-CF65B011B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0ED03-63CD-6740-8954-83DD38329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122C-755D-F64E-AD31-478068BCF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0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EBFE3-FAD5-6F47-BAD2-B39817090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F5C4BE-8C2C-A743-AC4E-29A5C1E48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2F14D-E32A-4F44-BBB9-4DF679879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8535-2BC8-5144-B9F9-730B2D64DD4F}" type="datetimeFigureOut">
              <a:rPr lang="en-US" smtClean="0"/>
              <a:t>11/17/21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4C6C1-A9DE-974E-8D4A-FC06F07ED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A5EE1-E8E4-9940-BA99-DA359AF65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122C-755D-F64E-AD31-478068BCF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82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749493-2D7D-5249-BCAD-5DC7256D17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52D362-50EA-FB40-9B6D-760840129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B1ADC-D2B7-B04F-BAEF-4F70C9BF0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8535-2BC8-5144-B9F9-730B2D64DD4F}" type="datetimeFigureOut">
              <a:rPr lang="en-US" smtClean="0"/>
              <a:t>11/17/21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5FE1A-9762-8F43-9ED9-52BEDFA8B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03CE8-382D-204B-AA6A-CE0BA8D86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122C-755D-F64E-AD31-478068BCF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8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DAA13-0967-3D4B-9E56-9D0417F9A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BB774-7392-4F47-97B7-BD8E6C500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DB43F-0F4A-AC41-8CF5-C021F5956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8535-2BC8-5144-B9F9-730B2D64DD4F}" type="datetimeFigureOut">
              <a:rPr lang="en-US" smtClean="0"/>
              <a:t>11/17/21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9B505-2C4B-4641-AC06-E751D7B15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94E7C-2C3F-3A40-B79D-3A3C1383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122C-755D-F64E-AD31-478068BCF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28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5E059-5D61-674C-8D65-A7A858A53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DBA2F-0E2A-0747-855D-49E3DE524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41421-6A49-0848-A891-062A7CC63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8535-2BC8-5144-B9F9-730B2D64DD4F}" type="datetimeFigureOut">
              <a:rPr lang="en-US" smtClean="0"/>
              <a:t>11/17/21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352A5-5F65-8941-836F-08EF5B3A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BA97C-45A5-2846-8D69-2A647B301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122C-755D-F64E-AD31-478068BCF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42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79449-7800-8040-AF29-19C17CA0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F3DCC-7A34-484C-A49D-51197779C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A8B43-709F-7D46-8EAF-602039182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93C74-3253-2445-A6EF-28C371D98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8535-2BC8-5144-B9F9-730B2D64DD4F}" type="datetimeFigureOut">
              <a:rPr lang="en-US" smtClean="0"/>
              <a:t>11/17/21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67596-4C3E-4F4F-9F4C-013A7A167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BA1D8-3C89-6243-9ED6-CFF0AC7CE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122C-755D-F64E-AD31-478068BCF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11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D4D1B-B7E7-2444-B399-5D205A807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47FE8-BF92-064C-9FD2-FCEFE13CD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A8E74-3A63-844B-917E-789CC52FD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F33AD5-2E06-2049-A7E3-F79F460FE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9C99AC-B6C8-FC42-B7CE-F41B80052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3E1907-DF35-B046-9DA8-2FFF7542A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8535-2BC8-5144-B9F9-730B2D64DD4F}" type="datetimeFigureOut">
              <a:rPr lang="en-US" smtClean="0"/>
              <a:t>11/17/21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6BB019-4EC7-AB49-9B6D-6EE308DD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15663A-3A71-0142-977C-05F15F711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122C-755D-F64E-AD31-478068BCF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37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86AA9-6DBD-0842-AC0E-D3B02522A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3EA06A-58AC-9F45-9B08-C11279572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8535-2BC8-5144-B9F9-730B2D64DD4F}" type="datetimeFigureOut">
              <a:rPr lang="en-US" smtClean="0"/>
              <a:t>11/17/21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BE487-0E99-264C-901A-0507BB35D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EC604-4609-864D-B91C-B6C0E085F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122C-755D-F64E-AD31-478068BCF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8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8D7363-BD0C-BC47-AE9A-F56F6CAD0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8535-2BC8-5144-B9F9-730B2D64DD4F}" type="datetimeFigureOut">
              <a:rPr lang="en-US" smtClean="0"/>
              <a:t>11/17/21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1D2E9-D4AD-5B44-9234-35B7C5BF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F5682-9D28-1E49-8EFC-B6F8F9CFC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122C-755D-F64E-AD31-478068BCF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75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6C26-F004-5D40-8108-9A98661F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B1D6E-9CED-3A4D-8025-6BFC15A45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B2D01-4044-0843-B330-10E7886D4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79E3B-6C2F-7E4F-B195-87668F37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8535-2BC8-5144-B9F9-730B2D64DD4F}" type="datetimeFigureOut">
              <a:rPr lang="en-US" smtClean="0"/>
              <a:t>11/17/21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23BBC-68F6-564B-9165-11D85A12A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455BA-9A25-2B47-9F70-AA20A349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122C-755D-F64E-AD31-478068BCF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32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1BDA-14B2-C741-9A33-A5134B0EA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EA23D-550D-FF48-9AE5-F0FE91F26A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6DBDD-FB02-D24D-99EF-3DF57C8A3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B97D3-A9A4-6040-B7A6-6901ABD58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8535-2BC8-5144-B9F9-730B2D64DD4F}" type="datetimeFigureOut">
              <a:rPr lang="en-US" smtClean="0"/>
              <a:t>11/17/21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FC53A-E81E-7145-BDE6-6DFA1F056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60978-9F34-BF4C-AD85-4BD5D012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122C-755D-F64E-AD31-478068BCF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A0C15-D619-ED49-A878-B9CDD4F2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3C191-4C4C-0241-8F01-C358F3A9A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F0E0C-655F-1D48-9797-C3EFF56C5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68535-2BC8-5144-B9F9-730B2D64DD4F}" type="datetimeFigureOut">
              <a:rPr lang="en-US" smtClean="0"/>
              <a:t>11/17/21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A21CC-F4E0-3547-9A1D-45F51503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6E64A-F1A0-3340-8E67-61C39FFC3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9122C-755D-F64E-AD31-478068BCF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9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0BF11CB-62D6-4842-A5E5-830102454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68" y="264708"/>
            <a:ext cx="2723112" cy="5337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29386A-8BB7-DA42-8EFD-064785316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" r="1464"/>
          <a:stretch/>
        </p:blipFill>
        <p:spPr>
          <a:xfrm>
            <a:off x="0" y="1038948"/>
            <a:ext cx="12192000" cy="5386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911AF6-9955-FD4D-8BA5-28D166CFF495}"/>
              </a:ext>
            </a:extLst>
          </p:cNvPr>
          <p:cNvSpPr txBox="1"/>
          <p:nvPr/>
        </p:nvSpPr>
        <p:spPr>
          <a:xfrm>
            <a:off x="5274300" y="6570347"/>
            <a:ext cx="1643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999999"/>
                </a:solidFill>
                <a:latin typeface="Century Gothic" panose="020B0502020202020204" pitchFamily="34" charset="0"/>
              </a:rPr>
              <a:t>www.soberlink.com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ADD7B1-8F84-464F-A5B7-AAE35C1CB163}"/>
              </a:ext>
            </a:extLst>
          </p:cNvPr>
          <p:cNvSpPr/>
          <p:nvPr/>
        </p:nvSpPr>
        <p:spPr>
          <a:xfrm>
            <a:off x="0" y="1038948"/>
            <a:ext cx="12192000" cy="5386280"/>
          </a:xfrm>
          <a:prstGeom prst="rect">
            <a:avLst/>
          </a:prstGeom>
          <a:solidFill>
            <a:schemeClr val="bg1">
              <a:alpha val="901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150B10-45B7-FB47-8A79-66A24C5E4947}"/>
              </a:ext>
            </a:extLst>
          </p:cNvPr>
          <p:cNvSpPr txBox="1"/>
          <p:nvPr/>
        </p:nvSpPr>
        <p:spPr>
          <a:xfrm>
            <a:off x="2434279" y="3075057"/>
            <a:ext cx="66081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ABDF"/>
                </a:solidFill>
                <a:latin typeface="Century Gothic" panose="020B0502020202020204" pitchFamily="34" charset="0"/>
              </a:rPr>
              <a:t>Alcohol Use Disorder Bench Card</a:t>
            </a:r>
          </a:p>
          <a:p>
            <a:pPr algn="ctr"/>
            <a:endParaRPr lang="en-US" sz="20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000" dirty="0">
                <a:solidFill>
                  <a:srgbClr val="333333"/>
                </a:solidFill>
                <a:latin typeface="Century Gothic" panose="020B0502020202020204" pitchFamily="34" charset="0"/>
              </a:rPr>
              <a:t>Monitoring Best Practice</a:t>
            </a:r>
          </a:p>
        </p:txBody>
      </p:sp>
    </p:spTree>
    <p:extLst>
      <p:ext uri="{BB962C8B-B14F-4D97-AF65-F5344CB8AC3E}">
        <p14:creationId xmlns:p14="http://schemas.microsoft.com/office/powerpoint/2010/main" val="296952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0BF11CB-62D6-4842-A5E5-830102454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68" y="264708"/>
            <a:ext cx="2723112" cy="5337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911AF6-9955-FD4D-8BA5-28D166CFF495}"/>
              </a:ext>
            </a:extLst>
          </p:cNvPr>
          <p:cNvSpPr txBox="1"/>
          <p:nvPr/>
        </p:nvSpPr>
        <p:spPr>
          <a:xfrm>
            <a:off x="5274300" y="6570347"/>
            <a:ext cx="1643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999999"/>
                </a:solidFill>
                <a:latin typeface="Century Gothic" panose="020B0502020202020204" pitchFamily="34" charset="0"/>
              </a:rPr>
              <a:t>www.soberlink.com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ADD7B1-8F84-464F-A5B7-AAE35C1CB163}"/>
              </a:ext>
            </a:extLst>
          </p:cNvPr>
          <p:cNvSpPr/>
          <p:nvPr/>
        </p:nvSpPr>
        <p:spPr>
          <a:xfrm>
            <a:off x="0" y="1038948"/>
            <a:ext cx="12192000" cy="538628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A62426-05A5-7F44-B100-FF24EE03B791}"/>
              </a:ext>
            </a:extLst>
          </p:cNvPr>
          <p:cNvSpPr/>
          <p:nvPr/>
        </p:nvSpPr>
        <p:spPr>
          <a:xfrm>
            <a:off x="5102007" y="1038948"/>
            <a:ext cx="6585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Century Gothic" panose="020B0502020202020204" pitchFamily="34" charset="0"/>
              </a:rPr>
              <a:t>Goals for a Parenting Plan with a parent who has AUD </a:t>
            </a:r>
            <a:endParaRPr lang="en-US" sz="3200" dirty="0">
              <a:solidFill>
                <a:srgbClr val="33333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B52F93-00E0-6D4B-B0B9-4255392DE935}"/>
              </a:ext>
            </a:extLst>
          </p:cNvPr>
          <p:cNvSpPr/>
          <p:nvPr/>
        </p:nvSpPr>
        <p:spPr>
          <a:xfrm>
            <a:off x="5102007" y="2356182"/>
            <a:ext cx="644919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Safety and Preserving the parent child relationship.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Empower the parent accused of obsessive drinking or who has AUD to prove sobriety.  Give the parent tools that give visibility to sobriety and reinforces treatment.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Through the transparency of monitoring the co-parent can have peace of mind that the child is in a safe environment that ultimately strengthens the relationship.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The process is never weaponized – kids are never taken away permanently for non-compliance.  There should always be a way to gain back parenting equity.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4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BF3D7B-B982-FD4E-BFBE-6F18CA5CA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27" r="5458"/>
          <a:stretch/>
        </p:blipFill>
        <p:spPr>
          <a:xfrm>
            <a:off x="303868" y="2206536"/>
            <a:ext cx="4414322" cy="342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0BF11CB-62D6-4842-A5E5-830102454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68" y="264708"/>
            <a:ext cx="2723112" cy="5337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911AF6-9955-FD4D-8BA5-28D166CFF495}"/>
              </a:ext>
            </a:extLst>
          </p:cNvPr>
          <p:cNvSpPr txBox="1"/>
          <p:nvPr/>
        </p:nvSpPr>
        <p:spPr>
          <a:xfrm>
            <a:off x="5274300" y="6570347"/>
            <a:ext cx="1643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999999"/>
                </a:solidFill>
                <a:latin typeface="Century Gothic" panose="020B0502020202020204" pitchFamily="34" charset="0"/>
              </a:rPr>
              <a:t>www.soberlink.com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ADD7B1-8F84-464F-A5B7-AAE35C1CB163}"/>
              </a:ext>
            </a:extLst>
          </p:cNvPr>
          <p:cNvSpPr/>
          <p:nvPr/>
        </p:nvSpPr>
        <p:spPr>
          <a:xfrm>
            <a:off x="-1" y="1038948"/>
            <a:ext cx="12192000" cy="538628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A62426-05A5-7F44-B100-FF24EE03B791}"/>
              </a:ext>
            </a:extLst>
          </p:cNvPr>
          <p:cNvSpPr/>
          <p:nvPr/>
        </p:nvSpPr>
        <p:spPr>
          <a:xfrm>
            <a:off x="6143043" y="1385113"/>
            <a:ext cx="57907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Century Gothic" panose="020B0502020202020204" pitchFamily="34" charset="0"/>
              </a:rPr>
              <a:t>AUD Bench Card guides you through tool to consider where to start</a:t>
            </a:r>
            <a:endParaRPr lang="en-US" sz="3200" dirty="0">
              <a:solidFill>
                <a:srgbClr val="33333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B52F93-00E0-6D4B-B0B9-4255392DE935}"/>
              </a:ext>
            </a:extLst>
          </p:cNvPr>
          <p:cNvSpPr/>
          <p:nvPr/>
        </p:nvSpPr>
        <p:spPr>
          <a:xfrm>
            <a:off x="6171781" y="3164563"/>
            <a:ext cx="57907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Medical Detox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Inpatient Treatment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Outpatient Treatment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Support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Supervised Visitations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Monitoring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5B282-119E-484A-BD15-3E56E91D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21" y="1908390"/>
            <a:ext cx="5406538" cy="36473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DE1722-C5D2-6348-826D-57E62BDC45A5}"/>
              </a:ext>
            </a:extLst>
          </p:cNvPr>
          <p:cNvSpPr/>
          <p:nvPr/>
        </p:nvSpPr>
        <p:spPr>
          <a:xfrm>
            <a:off x="738324" y="5819052"/>
            <a:ext cx="4535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Note: This is not an assessment tool</a:t>
            </a:r>
          </a:p>
        </p:txBody>
      </p:sp>
    </p:spTree>
    <p:extLst>
      <p:ext uri="{BB962C8B-B14F-4D97-AF65-F5344CB8AC3E}">
        <p14:creationId xmlns:p14="http://schemas.microsoft.com/office/powerpoint/2010/main" val="28238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0BF11CB-62D6-4842-A5E5-830102454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68" y="264708"/>
            <a:ext cx="2723112" cy="5337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911AF6-9955-FD4D-8BA5-28D166CFF495}"/>
              </a:ext>
            </a:extLst>
          </p:cNvPr>
          <p:cNvSpPr txBox="1"/>
          <p:nvPr/>
        </p:nvSpPr>
        <p:spPr>
          <a:xfrm>
            <a:off x="5274300" y="6570347"/>
            <a:ext cx="1643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999999"/>
                </a:solidFill>
                <a:latin typeface="Century Gothic" panose="020B0502020202020204" pitchFamily="34" charset="0"/>
              </a:rPr>
              <a:t>www.soberlink.com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ADD7B1-8F84-464F-A5B7-AAE35C1CB163}"/>
              </a:ext>
            </a:extLst>
          </p:cNvPr>
          <p:cNvSpPr/>
          <p:nvPr/>
        </p:nvSpPr>
        <p:spPr>
          <a:xfrm>
            <a:off x="0" y="1051648"/>
            <a:ext cx="12192000" cy="538628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A62426-05A5-7F44-B100-FF24EE03B791}"/>
              </a:ext>
            </a:extLst>
          </p:cNvPr>
          <p:cNvSpPr/>
          <p:nvPr/>
        </p:nvSpPr>
        <p:spPr>
          <a:xfrm>
            <a:off x="5537524" y="1827088"/>
            <a:ext cx="62718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Century Gothic" panose="020B0502020202020204" pitchFamily="34" charset="0"/>
              </a:rPr>
              <a:t>Monitoring used as an “anchor tool” for documenting sobriety</a:t>
            </a:r>
            <a:endParaRPr lang="en-US" sz="3200" dirty="0">
              <a:solidFill>
                <a:srgbClr val="33333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B52F93-00E0-6D4B-B0B9-4255392DE935}"/>
              </a:ext>
            </a:extLst>
          </p:cNvPr>
          <p:cNvSpPr/>
          <p:nvPr/>
        </p:nvSpPr>
        <p:spPr>
          <a:xfrm>
            <a:off x="5537523" y="3083261"/>
            <a:ext cx="579071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Real-time Results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Test from Anywhere at Anytime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Technology to confirm who is taking the test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Facial recognition to confirm identity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Tamper Detection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AUD is a mental illness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Reports to easily interpret 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Court Admissible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Allow for expert to testify</a:t>
            </a:r>
          </a:p>
          <a:p>
            <a:endParaRPr lang="en-US" sz="24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80981-D6D4-5448-B3A2-D76F22503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11" y="1827088"/>
            <a:ext cx="3939901" cy="38307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1FBDB6-B173-5847-B29E-6D1581E707B8}"/>
              </a:ext>
            </a:extLst>
          </p:cNvPr>
          <p:cNvSpPr/>
          <p:nvPr/>
        </p:nvSpPr>
        <p:spPr>
          <a:xfrm>
            <a:off x="899811" y="5776308"/>
            <a:ext cx="4254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333333"/>
                </a:solidFill>
                <a:latin typeface="Century Gothic" panose="020B0502020202020204" pitchFamily="34" charset="0"/>
              </a:rPr>
              <a:t>Features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for successful monitoring.</a:t>
            </a:r>
            <a:endParaRPr lang="en-US" sz="24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2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0BF11CB-62D6-4842-A5E5-830102454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68" y="264708"/>
            <a:ext cx="2723112" cy="5337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911AF6-9955-FD4D-8BA5-28D166CFF495}"/>
              </a:ext>
            </a:extLst>
          </p:cNvPr>
          <p:cNvSpPr txBox="1"/>
          <p:nvPr/>
        </p:nvSpPr>
        <p:spPr>
          <a:xfrm>
            <a:off x="5274300" y="6570347"/>
            <a:ext cx="1643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999999"/>
                </a:solidFill>
                <a:latin typeface="Century Gothic" panose="020B0502020202020204" pitchFamily="34" charset="0"/>
              </a:rPr>
              <a:t>www.soberlink.com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ADD7B1-8F84-464F-A5B7-AAE35C1CB163}"/>
              </a:ext>
            </a:extLst>
          </p:cNvPr>
          <p:cNvSpPr/>
          <p:nvPr/>
        </p:nvSpPr>
        <p:spPr>
          <a:xfrm>
            <a:off x="-1" y="1112094"/>
            <a:ext cx="12192000" cy="538628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A62426-05A5-7F44-B100-FF24EE03B791}"/>
              </a:ext>
            </a:extLst>
          </p:cNvPr>
          <p:cNvSpPr/>
          <p:nvPr/>
        </p:nvSpPr>
        <p:spPr>
          <a:xfrm>
            <a:off x="5537524" y="1827088"/>
            <a:ext cx="62718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Century Gothic" panose="020B0502020202020204" pitchFamily="34" charset="0"/>
              </a:rPr>
              <a:t>Family Assistance Program</a:t>
            </a:r>
            <a:endParaRPr lang="en-US" sz="3200" dirty="0">
              <a:solidFill>
                <a:srgbClr val="33333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B52F93-00E0-6D4B-B0B9-4255392DE935}"/>
              </a:ext>
            </a:extLst>
          </p:cNvPr>
          <p:cNvSpPr/>
          <p:nvPr/>
        </p:nvSpPr>
        <p:spPr>
          <a:xfrm>
            <a:off x="5537524" y="2710508"/>
            <a:ext cx="60067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Soberlink started a program in mid 2020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Free device and monitoring fees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(over 70 programs have been awarded)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Parent qualifies as indigent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Attorney is representing parent Pro-Bono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A6A04-FE07-6140-B652-A821D9B1B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75" y="2222500"/>
            <a:ext cx="4665129" cy="31910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D3CA4C-041A-E541-B3C6-CD992E765ED9}"/>
              </a:ext>
            </a:extLst>
          </p:cNvPr>
          <p:cNvSpPr/>
          <p:nvPr/>
        </p:nvSpPr>
        <p:spPr>
          <a:xfrm>
            <a:off x="489775" y="5632803"/>
            <a:ext cx="46651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Program has been suspended, but hope to reinstate in Feb of 2022</a:t>
            </a:r>
          </a:p>
        </p:txBody>
      </p:sp>
    </p:spTree>
    <p:extLst>
      <p:ext uri="{BB962C8B-B14F-4D97-AF65-F5344CB8AC3E}">
        <p14:creationId xmlns:p14="http://schemas.microsoft.com/office/powerpoint/2010/main" val="300060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7784</TotalTime>
  <Words>264</Words>
  <Application>Microsoft Macintosh PowerPoint</Application>
  <PresentationFormat>Widescreen</PresentationFormat>
  <Paragraphs>38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15</cp:revision>
  <dcterms:created xsi:type="dcterms:W3CDTF">2021-10-27T22:13:42Z</dcterms:created>
  <dcterms:modified xsi:type="dcterms:W3CDTF">2021-11-17T18:47:50Z</dcterms:modified>
</cp:coreProperties>
</file>